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6" r:id="rId5"/>
    <p:sldId id="262" r:id="rId6"/>
    <p:sldId id="264" r:id="rId7"/>
    <p:sldId id="266" r:id="rId8"/>
    <p:sldId id="261" r:id="rId9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77" y="-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657600" y="4005428"/>
            <a:ext cx="2362200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2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sz="36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xmlns="" id="{78C2574B-A034-4B49-ACB5-ED7B55B4EAB6}"/>
              </a:ext>
            </a:extLst>
          </p:cNvPr>
          <p:cNvSpPr/>
          <p:nvPr/>
        </p:nvSpPr>
        <p:spPr>
          <a:xfrm>
            <a:off x="9656751" y="41148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000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3B0477F-D879-1375-3AC8-0276D1996A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430" y="106013"/>
            <a:ext cx="1813286" cy="68421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3657600" y="1324691"/>
            <a:ext cx="2362200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10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10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10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10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10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</a:t>
            </a:r>
            <a:endParaRPr lang="ru-RU" sz="1000" spc="-5" dirty="0" smtClean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10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458» </a:t>
            </a:r>
            <a:endParaRPr lang="ru-RU" sz="2400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xmlns="" id="{0261CF57-2A4A-46A6-9103-EAED3F35D58D}"/>
              </a:ext>
            </a:extLst>
          </p:cNvPr>
          <p:cNvSpPr/>
          <p:nvPr/>
        </p:nvSpPr>
        <p:spPr>
          <a:xfrm>
            <a:off x="9668331" y="13785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90307" y="1727074"/>
            <a:ext cx="2273093" cy="2011191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9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9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9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9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9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</a:t>
            </a:r>
            <a:endParaRPr lang="ru-RU" sz="900" spc="-5" dirty="0" smtClean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или </a:t>
            </a:r>
            <a:r>
              <a:rPr lang="ru-RU" sz="9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9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9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9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9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2411300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10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299475"/>
            <a:ext cx="3417965" cy="480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334357"/>
            <a:ext cx="3378252" cy="477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44" y="212799"/>
            <a:ext cx="100223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  ПОРЯДОК </a:t>
            </a: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</a:t>
            </a:r>
            <a:endParaRPr lang="ru-RU" b="1" dirty="0" smtClean="0">
              <a:solidFill>
                <a:srgbClr val="FFFFFF"/>
              </a:solidFill>
              <a:latin typeface="Century Gothic" pitchFamily="34" charset="0"/>
              <a:cs typeface="Calibri"/>
            </a:endParaRPr>
          </a:p>
          <a:p>
            <a:pPr algn="ctr"/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ПРИЕМЕ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</a:t>
            </a:r>
            <a:r>
              <a:rPr lang="ru-RU" sz="900" b="1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и </a:t>
            </a:r>
            <a:r>
              <a:rPr lang="ru-RU" sz="900" b="1" smtClean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334000" y="853063"/>
            <a:ext cx="64808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</a:t>
            </a: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если: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не </a:t>
            </a: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не </a:t>
            </a: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25221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 smtClean="0">
                <a:solidFill>
                  <a:schemeClr val="bg1"/>
                </a:solidFill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41910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документов.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</a:t>
            </a:r>
            <a:r>
              <a:rPr lang="ru-RU" sz="1100" b="1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достоверность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</a:t>
            </a:r>
            <a:r>
              <a:rPr lang="ru-RU" sz="1100" b="1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организацию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ЕПГУ.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РПГУ.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dirty="0">
                <a:solidFill>
                  <a:schemeClr val="tx1"/>
                </a:solidFill>
                <a:cs typeface="Calibri"/>
              </a:rPr>
              <a:t/>
            </a: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b="1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701225"/>
            <a:ext cx="8286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-76200" y="1701225"/>
            <a:ext cx="79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898" y="228600"/>
            <a:ext cx="100223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 ПОРЯДОК </a:t>
            </a: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638800" cy="1507118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</a:t>
            </a:r>
            <a:r>
              <a:rPr lang="ru-RU" sz="16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исключением </a:t>
            </a: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2868236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11080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4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4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4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3733800"/>
            <a:ext cx="5638800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106942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108535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</a:t>
            </a:r>
            <a:endParaRPr lang="ru-RU" sz="12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 rtl="0"/>
            <a:r>
              <a:rPr lang="ru-RU" sz="12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5 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рабочих дней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37160" y="3705225"/>
            <a:ext cx="5806440" cy="29241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6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6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6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714375" indent="-1714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714375" indent="-1714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714375" indent="-1714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863025"/>
            <a:ext cx="5466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203834" y="2895600"/>
            <a:ext cx="5466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xmlns="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xmlns="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xmlns="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xmlns="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xmlns="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xmlns="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228600" y="3886200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91541" y="472185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004" y="228600"/>
            <a:ext cx="100223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 ПОРЯДОК </a:t>
            </a: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2. </a:t>
            </a: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462396" cy="384209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342900" marR="969010" indent="-342900" algn="l">
              <a:buFont typeface="Wingdings" panose="05000000000000000000" pitchFamily="2" charset="2"/>
              <a:buChar char="ü"/>
              <a:tabLst>
                <a:tab pos="459740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</a:t>
            </a: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организацией.</a:t>
            </a:r>
            <a:endParaRPr lang="ru-RU" sz="14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marR="969010" indent="-342900" algn="just" defTabSz="360000">
              <a:buFont typeface="Wingdings" panose="05000000000000000000" pitchFamily="2" charset="2"/>
              <a:buChar char="ü"/>
              <a:tabLst>
                <a:tab pos="458788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</a:t>
            </a: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 тестирование</a:t>
            </a: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marL="342900" marR="969010" indent="-342900" algn="just">
              <a:buFont typeface="Wingdings" panose="05000000000000000000" pitchFamily="2" charset="2"/>
              <a:buChar char="ü"/>
              <a:tabLst>
                <a:tab pos="459740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</a:t>
            </a: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тестирования.</a:t>
            </a:r>
            <a:endParaRPr lang="ru-RU" sz="14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marR="969010" indent="-342900" algn="just">
              <a:buFont typeface="Wingdings" panose="05000000000000000000" pitchFamily="2" charset="2"/>
              <a:buChar char="ü"/>
              <a:tabLst>
                <a:tab pos="459740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</a:t>
            </a: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организаций.</a:t>
            </a:r>
            <a:endParaRPr lang="ru-RU" sz="14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marR="969010" indent="-342900" algn="just">
              <a:buFont typeface="Wingdings" panose="05000000000000000000" pitchFamily="2" charset="2"/>
              <a:buChar char="ü"/>
              <a:tabLst>
                <a:tab pos="459740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</a:t>
            </a:r>
            <a:r>
              <a:rPr lang="ru-RU" sz="14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4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867400" y="2133599"/>
            <a:ext cx="6187440" cy="384209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3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228600" indent="-228600" algn="just"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проводится по годам обучения. Уровни знания русского языка:  достаточный и 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недостаточный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228600" indent="-2286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минут.</a:t>
            </a:r>
            <a:endParaRPr lang="ru-RU" sz="13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228600" indent="-2286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Во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время проведения тестирования обязательна видео и аудио 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запись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3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228600" indent="-2286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Для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проведения тестирования создается комиссия. Для разрешения спорных вопросов создается апелляционная комиссия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3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228600" indent="-2286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Перед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проведением тестирования 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проводится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инструктаж ребенка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3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228600" indent="-2286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</a:t>
            </a:r>
            <a:r>
              <a:rPr lang="ru-RU" sz="13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3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300" dirty="0" smtClean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В </a:t>
            </a:r>
            <a:r>
              <a:rPr lang="ru-RU" sz="13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случае нарушения запрета </a:t>
            </a:r>
            <a:endParaRPr lang="ru-RU" sz="1300" dirty="0" smtClean="0">
              <a:solidFill>
                <a:srgbClr val="FF0000"/>
              </a:solidFill>
              <a:latin typeface="Century Gothic" pitchFamily="34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300" dirty="0" smtClean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ТЕСТИРОВАНИЕ </a:t>
            </a:r>
            <a:r>
              <a:rPr lang="ru-RU" sz="13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СЧИТАЕТСЯ НЕПРОЙДЕННЫМ</a:t>
            </a:r>
            <a:r>
              <a:rPr lang="ru-RU" sz="1300" dirty="0" smtClean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3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3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838200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962400" y="776644"/>
            <a:ext cx="8063865" cy="89975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marR="969010" lvl="0" indent="-17145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459740" algn="l"/>
              </a:tabLst>
              <a:defRPr/>
            </a:pPr>
            <a:r>
              <a:rPr lang="ru-RU" sz="10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</a:t>
            </a:r>
            <a:r>
              <a:rPr lang="ru-RU" sz="1000" spc="-10" dirty="0" smtClean="0">
                <a:solidFill>
                  <a:schemeClr val="tx1"/>
                </a:solidFill>
                <a:cs typeface="Calibri"/>
              </a:rPr>
              <a:t>).</a:t>
            </a:r>
            <a:endParaRPr lang="ru-RU" sz="1000" dirty="0" smtClean="0">
              <a:solidFill>
                <a:schemeClr val="tx1"/>
              </a:solidFill>
              <a:cs typeface="Calibri"/>
            </a:endParaRPr>
          </a:p>
          <a:p>
            <a:pPr marL="182563" marR="0" lvl="0" indent="-171450" algn="l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442595" algn="l"/>
              </a:tabLst>
              <a:defRPr/>
            </a:pPr>
            <a:r>
              <a:rPr lang="ru-RU" sz="1000" spc="-10" dirty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образования.</a:t>
            </a:r>
          </a:p>
          <a:p>
            <a:pPr marL="182563" marR="0" lvl="0" indent="-171450" algn="l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432434" algn="l"/>
              </a:tabLst>
              <a:defRPr/>
            </a:pPr>
            <a:r>
              <a:rPr lang="ru-RU" sz="1000" spc="-10" dirty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возможности).</a:t>
            </a:r>
          </a:p>
        </p:txBody>
      </p:sp>
      <p:sp>
        <p:nvSpPr>
          <p:cNvPr id="12" name="object 4"/>
          <p:cNvSpPr txBox="1"/>
          <p:nvPr/>
        </p:nvSpPr>
        <p:spPr>
          <a:xfrm>
            <a:off x="6248400" y="6026465"/>
            <a:ext cx="5823585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019800"/>
            <a:ext cx="5968365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62865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</a:t>
            </a:r>
            <a:r>
              <a:rPr lang="ru-RU" sz="12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сети «Интернет</a:t>
            </a:r>
            <a:r>
              <a:rPr lang="ru-RU" sz="12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»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863025"/>
            <a:ext cx="584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212799"/>
            <a:ext cx="100223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 ПОРЯДОК </a:t>
            </a: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10197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в течение </a:t>
            </a:r>
            <a:endParaRPr lang="ru-RU" sz="1400" b="1" dirty="0" smtClean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5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рабочих дней</a:t>
            </a: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610309" y="889844"/>
            <a:ext cx="5276891" cy="5687912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61065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608842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 smtClean="0">
              <a:latin typeface="Century Gothic" pitchFamily="34" charset="0"/>
            </a:endParaRPr>
          </a:p>
          <a:p>
            <a:pPr marL="266700"/>
            <a:r>
              <a:rPr lang="ru-RU" sz="17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7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7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  <a:endParaRPr lang="ru-RU" sz="17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04832" y="1092964"/>
            <a:ext cx="462516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pPr algn="ctr"/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  <a:t/>
            </a:r>
            <a:b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12" name="Google Shape;13688;p70">
            <a:extLst>
              <a:ext uri="{FF2B5EF4-FFF2-40B4-BE49-F238E27FC236}">
                <a16:creationId xmlns="" xmlns:a16="http://schemas.microsoft.com/office/drawing/2014/main" id="{34A073ED-DA3B-D67C-D4E6-2D731129FC58}"/>
              </a:ext>
            </a:extLst>
          </p:cNvPr>
          <p:cNvGrpSpPr/>
          <p:nvPr/>
        </p:nvGrpSpPr>
        <p:grpSpPr>
          <a:xfrm>
            <a:off x="695837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="" xmlns:a16="http://schemas.microsoft.com/office/drawing/2014/main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="" xmlns:a16="http://schemas.microsoft.com/office/drawing/2014/main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="" xmlns:a16="http://schemas.microsoft.com/office/drawing/2014/main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="" xmlns:a16="http://schemas.microsoft.com/office/drawing/2014/main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="" xmlns:a16="http://schemas.microsoft.com/office/drawing/2014/main" id="{6343E250-D6E9-53B4-7F4A-0BB3D4C6B860}"/>
              </a:ext>
            </a:extLst>
          </p:cNvPr>
          <p:cNvGrpSpPr/>
          <p:nvPr/>
        </p:nvGrpSpPr>
        <p:grpSpPr>
          <a:xfrm>
            <a:off x="690150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="" xmlns:a16="http://schemas.microsoft.com/office/drawing/2014/main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="" xmlns:a16="http://schemas.microsoft.com/office/drawing/2014/main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="" xmlns:a16="http://schemas.microsoft.com/office/drawing/2014/main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="" xmlns:a16="http://schemas.microsoft.com/office/drawing/2014/main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="" xmlns:a16="http://schemas.microsoft.com/office/drawing/2014/main" id="{33568407-AF84-F1C1-A1FA-F6045439D8BF}"/>
              </a:ext>
            </a:extLst>
          </p:cNvPr>
          <p:cNvGrpSpPr/>
          <p:nvPr/>
        </p:nvGrpSpPr>
        <p:grpSpPr>
          <a:xfrm>
            <a:off x="6962574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="" xmlns:a16="http://schemas.microsoft.com/office/drawing/2014/main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="" xmlns:a16="http://schemas.microsoft.com/office/drawing/2014/main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="" xmlns:a16="http://schemas.microsoft.com/office/drawing/2014/main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="" xmlns:a16="http://schemas.microsoft.com/office/drawing/2014/main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="" xmlns:a16="http://schemas.microsoft.com/office/drawing/2014/main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="" xmlns:a16="http://schemas.microsoft.com/office/drawing/2014/main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="" xmlns:a16="http://schemas.microsoft.com/office/drawing/2014/main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="" xmlns:a16="http://schemas.microsoft.com/office/drawing/2014/main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="" xmlns:a16="http://schemas.microsoft.com/office/drawing/2014/main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="" xmlns:a16="http://schemas.microsoft.com/office/drawing/2014/main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="" xmlns:a16="http://schemas.microsoft.com/office/drawing/2014/main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="" xmlns:a16="http://schemas.microsoft.com/office/drawing/2014/main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="" xmlns:a16="http://schemas.microsoft.com/office/drawing/2014/main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="" xmlns:a16="http://schemas.microsoft.com/office/drawing/2014/main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="" xmlns:a16="http://schemas.microsoft.com/office/drawing/2014/main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="" xmlns:a16="http://schemas.microsoft.com/office/drawing/2014/main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="" xmlns:a16="http://schemas.microsoft.com/office/drawing/2014/main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953</Words>
  <Application>Microsoft Office PowerPoint</Application>
  <PresentationFormat>Произвольный</PresentationFormat>
  <Paragraphs>122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Office Theme</vt:lpstr>
      <vt:lpstr>Тема Office</vt:lpstr>
      <vt:lpstr>1_Office Theme</vt:lpstr>
      <vt:lpstr>Презентация PowerPoint</vt:lpstr>
      <vt:lpstr>ПРИКАЗ № 171 от 04 марта 2025г. 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gorbunova</cp:lastModifiedBy>
  <cp:revision>64</cp:revision>
  <cp:lastPrinted>2025-03-18T05:26:41Z</cp:lastPrinted>
  <dcterms:created xsi:type="dcterms:W3CDTF">2025-03-17T06:45:18Z</dcterms:created>
  <dcterms:modified xsi:type="dcterms:W3CDTF">2025-03-19T08:41:55Z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